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52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34a4f25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未考虑气体状态的转换，盲目使用气体实验定律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6987a0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认识等容变化</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7da21d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等容变化规律（查理定律）的应用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6da636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气体状态变化的图像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619ff6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气体实验定律的微观解释</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34a4f25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未考虑气体状态的转换，盲目使用气体实验定律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a2fc2d620009aab62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30.png"/><Relationship Id="rId1" Type="http://schemas.openxmlformats.org/officeDocument/2006/relationships/image" Target="../media/image2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32.png"/><Relationship Id="rId1" Type="http://schemas.openxmlformats.org/officeDocument/2006/relationships/image" Target="../media/image31.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34.jpeg"/><Relationship Id="rId1"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3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4.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4.xml"/><Relationship Id="rId2" Type="http://schemas.openxmlformats.org/officeDocument/2006/relationships/image" Target="../media/image42.jpeg"/><Relationship Id="rId1" Type="http://schemas.openxmlformats.org/officeDocument/2006/relationships/image" Target="../media/image4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4.xml"/><Relationship Id="rId2" Type="http://schemas.openxmlformats.org/officeDocument/2006/relationships/image" Target="../media/image44.png"/><Relationship Id="rId1" Type="http://schemas.openxmlformats.org/officeDocument/2006/relationships/image" Target="../media/image43.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4.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4.xml"/><Relationship Id="rId2" Type="http://schemas.openxmlformats.org/officeDocument/2006/relationships/image" Target="../media/image49.jpeg"/><Relationship Id="rId1" Type="http://schemas.openxmlformats.org/officeDocument/2006/relationships/image" Target="../media/image48.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5.xml"/><Relationship Id="rId2" Type="http://schemas.openxmlformats.org/officeDocument/2006/relationships/image" Target="../media/image51.png"/><Relationship Id="rId1" Type="http://schemas.openxmlformats.org/officeDocument/2006/relationships/image" Target="../media/image50.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5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7.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image" Target="../media/image54.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7.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7.xml"/><Relationship Id="rId2" Type="http://schemas.openxmlformats.org/officeDocument/2006/relationships/image" Target="../media/image62.jpeg"/><Relationship Id="rId1" Type="http://schemas.openxmlformats.org/officeDocument/2006/relationships/image" Target="../media/image6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4.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9" Type="http://schemas.openxmlformats.org/officeDocument/2006/relationships/image" Target="../media/image25.png"/><Relationship Id="rId8" Type="http://schemas.openxmlformats.org/officeDocument/2006/relationships/image" Target="../media/image24.jpeg"/><Relationship Id="rId7" Type="http://schemas.openxmlformats.org/officeDocument/2006/relationships/image" Target="../media/image23.png"/><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 Id="rId3" Type="http://schemas.openxmlformats.org/officeDocument/2006/relationships/image" Target="../media/image19.png"/><Relationship Id="rId2" Type="http://schemas.openxmlformats.org/officeDocument/2006/relationships/image" Target="../media/image18.jpeg"/><Relationship Id="rId11" Type="http://schemas.openxmlformats.org/officeDocument/2006/relationships/notesSlide" Target="../notesSlides/notesSlide7.xml"/><Relationship Id="rId10" Type="http://schemas.openxmlformats.org/officeDocument/2006/relationships/slideLayout" Target="../slideLayouts/slideLayout14.xml"/><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28.png"/><Relationship Id="rId1"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1_1#d202ec936?vop=1&amp;pid=f0f471cf4&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（1）求香槟释放气体后，酒瓶内部气体压强的大小；</a:t>
            </a:r>
            <a:endParaRPr lang="en-US" altLang="zh-CN" sz="2000" dirty="0"/>
          </a:p>
        </p:txBody>
      </p:sp>
      <mc:AlternateContent xmlns:mc="http://schemas.openxmlformats.org/markup-compatibility/2006">
        <mc:Choice xmlns:a14="http://schemas.microsoft.com/office/drawing/2010/main" Requires="a14">
          <p:sp>
            <p:nvSpPr>
              <p:cNvPr id="3" name="QO_7_AN.12_1#d202ec936?vop=1&amp;vop=1&amp;pid=f0f471cf4&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𝟕𝟑</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12_1#d202ec936?vop=1&amp;vop=1&amp;pid=f0f471cf4&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1"/>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13_1#d202ec936?vop=1&amp;vop=1&amp;pid=f0f471cf4&amp;color=0,0,0&amp;vtp=1&amp;bbb=1&amp;hb=1"/>
              <p:cNvSpPr/>
              <p:nvPr/>
            </p:nvSpPr>
            <p:spPr>
              <a:xfrm>
                <a:off x="722376" y="1843728"/>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香槟释放气体后，温度不变，对酒瓶内气体分析，初态</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750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280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释放气体后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500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e>
                    </m:d>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73</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13_1#d202ec936?vop=1&amp;vop=1&amp;pid=f0f471cf4&amp;color=0,0,0&amp;vtp=1&amp;bbb=1&amp;hb=1"/>
              <p:cNvSpPr>
                <a:spLocks noRot="1" noChangeAspect="1" noMove="1" noResize="1" noEditPoints="1" noAdjustHandles="1" noChangeArrowheads="1" noChangeShapeType="1" noTextEdit="1"/>
              </p:cNvSpPr>
              <p:nvPr/>
            </p:nvSpPr>
            <p:spPr>
              <a:xfrm>
                <a:off x="722376" y="1843728"/>
                <a:ext cx="10753344" cy="2278634"/>
              </a:xfrm>
              <a:prstGeom prst="rect">
                <a:avLst/>
              </a:prstGeom>
              <a:blipFill rotWithShape="1">
                <a:blip r:embed="rId2"/>
                <a:stretch>
                  <a:fillRect l="-4" t="-14" b="-19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4_1#6592c5f41?vop=1&amp;pid=f0f471cf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（2）有人将此瓶香槟从恒温柜中拿出，不小心放在了正在炒菜的灶台旁边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.此处的温度超过了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，请判断瓶塞是否有被冲开的风险.</a:t>
                </a:r>
                <a:endParaRPr lang="en-US" altLang="zh-CN" sz="2000" dirty="0"/>
              </a:p>
            </p:txBody>
          </p:sp>
        </mc:Choice>
        <mc:Fallback>
          <p:sp>
            <p:nvSpPr>
              <p:cNvPr id="2" name="QO_7_BD.14_1#6592c5f41?vop=1&amp;pid=f0f471cf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sp>
        <p:nvSpPr>
          <p:cNvPr id="3" name="QO_7_AN.15_1#6592c5f41?vop=1&amp;vop=1&amp;pid=f0f471cf4&amp;color=0,0,0&amp;vtp=1&amp;bbb=1"/>
          <p:cNvSpPr/>
          <p:nvPr/>
        </p:nvSpPr>
        <p:spPr>
          <a:xfrm>
            <a:off x="722376" y="1834203"/>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dirty="0"/>
          </a:p>
        </p:txBody>
      </p:sp>
      <mc:AlternateContent xmlns:mc="http://schemas.openxmlformats.org/markup-compatibility/2006">
        <mc:Choice xmlns:a14="http://schemas.microsoft.com/office/drawing/2010/main" Requires="a14">
          <p:sp>
            <p:nvSpPr>
              <p:cNvPr id="4" name="QO_7_AS.16_1#6592c5f41?vop=1&amp;vop=1&amp;pid=f0f471cf4&amp;color=0,0,0&amp;vtp=1&amp;bbb=1"/>
              <p:cNvSpPr/>
              <p:nvPr/>
            </p:nvSpPr>
            <p:spPr>
              <a:xfrm>
                <a:off x="722376" y="2240603"/>
                <a:ext cx="10753344" cy="13642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瓶中气体发生等容变化，由查理定律得</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瓶塞有被冲开的风险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16_1#6592c5f41?vop=1&amp;vop=1&amp;pid=f0f471cf4&amp;color=0,0,0&amp;vtp=1&amp;bbb=1"/>
              <p:cNvSpPr>
                <a:spLocks noRot="1" noChangeAspect="1" noMove="1" noResize="1" noEditPoints="1" noAdjustHandles="1" noChangeArrowheads="1" noChangeShapeType="1" noTextEdit="1"/>
              </p:cNvSpPr>
              <p:nvPr/>
            </p:nvSpPr>
            <p:spPr>
              <a:xfrm>
                <a:off x="722376" y="2240603"/>
                <a:ext cx="10753344" cy="1364234"/>
              </a:xfrm>
              <a:prstGeom prst="rect">
                <a:avLst/>
              </a:prstGeom>
              <a:blipFill rotWithShape="1">
                <a:blip r:embed="rId2"/>
                <a:stretch>
                  <a:fillRect l="-4" t="-24" b="-33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7_1#e1de8d9eb?vop=1&amp;pid=47da21d3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[湖北孝感重点高中教科研协作体2024高二下期中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如图所示为伽利略设计的一种测温装置的示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，玻璃管的上端与导热良好的玻璃泡连通，下端插入水槽中（水槽内的水足够多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位置保持不变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），玻璃泡中封闭有一定质量的理想气体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.玻璃管的容积和玻璃泡的容积相比可以忽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略不计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.根据玻璃管中水柱距离水槽液面的高度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在玻璃管上进行标定温度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17_1#e1de8d9eb?vop=1&amp;pid=47da21d3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6_BD.17_2#e1de8d9eb?vop=1&amp;pid=47da21d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76672" y="2875603"/>
            <a:ext cx="144475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18_1#6504e35aa?vop=1&amp;pid=e1de8d9eb&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（1）温度越高在玻璃管上标定的位置是越偏上还是越偏下？</a:t>
            </a:r>
            <a:endParaRPr lang="en-US" altLang="zh-CN" sz="2000" dirty="0"/>
          </a:p>
        </p:txBody>
      </p:sp>
      <p:sp>
        <p:nvSpPr>
          <p:cNvPr id="3" name="QO_7_AN.19_1#6504e35aa?vop=1&amp;vop=1&amp;pid=e1de8d9eb&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越偏下</a:t>
            </a:r>
            <a:endParaRPr lang="en-US" altLang="zh-CN" sz="2000" dirty="0"/>
          </a:p>
        </p:txBody>
      </p:sp>
      <mc:AlternateContent xmlns:mc="http://schemas.openxmlformats.org/markup-compatibility/2006">
        <mc:Choice xmlns:a14="http://schemas.microsoft.com/office/drawing/2010/main" Requires="a14">
          <p:sp>
            <p:nvSpPr>
              <p:cNvPr id="4" name="QO_7_AS.20_1#6504e35aa?vop=1&amp;vop=1&amp;pid=e1de8d9eb&amp;color=0,0,0&amp;vtp=1&amp;bbb=1&amp;hb=1"/>
              <p:cNvSpPr/>
              <p:nvPr/>
            </p:nvSpPr>
            <p:spPr>
              <a:xfrm>
                <a:off x="722376" y="184372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玻璃泡中的气体压强与大气压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，该过程为等容过程，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气体压强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越大，所以玻璃管中水柱距离水槽液面的高度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越小，玻璃管上标定的位置越偏下.</a:t>
                </a:r>
                <a:endParaRPr lang="en-US" altLang="zh-CN" sz="2200" dirty="0"/>
              </a:p>
            </p:txBody>
          </p:sp>
        </mc:Choice>
        <mc:Fallback>
          <p:sp>
            <p:nvSpPr>
              <p:cNvPr id="4" name="QO_7_AS.20_1#6504e35aa?vop=1&amp;vop=1&amp;pid=e1de8d9eb&amp;color=0,0,0&amp;vtp=1&amp;bbb=1&amp;hb=1"/>
              <p:cNvSpPr>
                <a:spLocks noRot="1" noChangeAspect="1" noMove="1" noResize="1" noEditPoints="1" noAdjustHandles="1" noChangeArrowheads="1" noChangeShapeType="1" noTextEdit="1"/>
              </p:cNvSpPr>
              <p:nvPr/>
            </p:nvSpPr>
            <p:spPr>
              <a:xfrm>
                <a:off x="722376" y="1843728"/>
                <a:ext cx="10753344" cy="907034"/>
              </a:xfrm>
              <a:prstGeom prst="rect">
                <a:avLst/>
              </a:prstGeom>
              <a:blipFill rotWithShape="1">
                <a:blip r:embed="rId1"/>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21_1#0f31bbbaa?vop=1&amp;pid=e1de8d9e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（2）玻璃管上标定的刻度是否均匀？请通过适当的公式进行推理说明.</a:t>
            </a:r>
            <a:endParaRPr lang="en-US" altLang="zh-CN" sz="2000" dirty="0"/>
          </a:p>
        </p:txBody>
      </p:sp>
      <p:sp>
        <p:nvSpPr>
          <p:cNvPr id="3" name="QO_7_AN.22_1#0f31bbbaa?vop=1&amp;vop=1&amp;pid=e1de8d9eb&amp;color=0,0,0&amp;vtp=1&amp;bbb=1"/>
          <p:cNvSpPr/>
          <p:nvPr/>
        </p:nvSpPr>
        <p:spPr>
          <a:xfrm>
            <a:off x="722376" y="143313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均匀，见解析</a:t>
            </a:r>
            <a:endParaRPr lang="en-US" altLang="zh-CN" sz="2000" dirty="0"/>
          </a:p>
        </p:txBody>
      </p:sp>
      <mc:AlternateContent xmlns:mc="http://schemas.openxmlformats.org/markup-compatibility/2006">
        <mc:Choice xmlns:a14="http://schemas.microsoft.com/office/drawing/2010/main" Requires="a14">
          <p:sp>
            <p:nvSpPr>
              <p:cNvPr id="4" name="QO_7_AS.23_1#0f31bbbaa?vop=1&amp;vop=1&amp;pid=e1de8d9eb&amp;color=0,0,0&amp;vtp=1&amp;bbb=1&amp;hb=1"/>
              <p:cNvSpPr/>
              <p:nvPr/>
            </p:nvSpPr>
            <p:spPr>
              <a:xfrm>
                <a:off x="722376" y="1843728"/>
                <a:ext cx="10753344" cy="24437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设初始温度为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，玻璃管中水柱距离水槽液面的高度为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温度变化过程属于等容变化，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𝑔𝑥</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𝑔𝑥</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273</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𝑔𝑥</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273</m:t>
                        </m:r>
                      </m:e>
                    </m:d>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为一次函数关系，所以玻璃管上标定的刻度是均匀的.</a:t>
                </a:r>
                <a:endParaRPr lang="en-US" altLang="zh-CN" sz="2200" dirty="0"/>
              </a:p>
            </p:txBody>
          </p:sp>
        </mc:Choice>
        <mc:Fallback>
          <p:sp>
            <p:nvSpPr>
              <p:cNvPr id="4" name="QO_7_AS.23_1#0f31bbbaa?vop=1&amp;vop=1&amp;pid=e1de8d9eb&amp;color=0,0,0&amp;vtp=1&amp;bbb=1&amp;hb=1"/>
              <p:cNvSpPr>
                <a:spLocks noRot="1" noChangeAspect="1" noMove="1" noResize="1" noEditPoints="1" noAdjustHandles="1" noChangeArrowheads="1" noChangeShapeType="1" noTextEdit="1"/>
              </p:cNvSpPr>
              <p:nvPr/>
            </p:nvSpPr>
            <p:spPr>
              <a:xfrm>
                <a:off x="722376" y="1843728"/>
                <a:ext cx="10753344" cy="2443734"/>
              </a:xfrm>
              <a:prstGeom prst="rect">
                <a:avLst/>
              </a:prstGeom>
              <a:blipFill rotWithShape="1">
                <a:blip r:embed="rId1"/>
                <a:stretch>
                  <a:fillRect l="-4" t="-13" b="-18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4_1#da9def1e1?vop=1&amp;pid=e1de8d9eb&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（3）当水柱高度为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时，小明查询到当前室温为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，在该处标注好温度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.他再根据标准大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，推算出水柱高度为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时对应温度为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，并标记在玻璃管上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.如果当时的大气压小于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标准大气压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，则当液柱高度为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时，实际的温度是高于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还是低于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？请通过适当的公式进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行推理说明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24_1#da9def1e1?vop=1&amp;pid=e1de8d9eb&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945" b="-25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5_1#da9def1e1?vop=1&amp;vop=1&amp;pid=e1de8d9eb&amp;color=0,0,0&amp;vtp=1&amp;bbb=1"/>
              <p:cNvSpPr/>
              <p:nvPr/>
            </p:nvSpPr>
            <p:spPr>
              <a:xfrm>
                <a:off x="722376" y="2795212"/>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低于</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𝟏𝟕</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，见解析</a:t>
                </a:r>
                <a:endParaRPr lang="en-US" altLang="zh-CN" sz="2000" dirty="0"/>
              </a:p>
            </p:txBody>
          </p:sp>
        </mc:Choice>
        <mc:Fallback>
          <p:sp>
            <p:nvSpPr>
              <p:cNvPr id="3" name="QO_7_AN.25_1#da9def1e1?vop=1&amp;vop=1&amp;pid=e1de8d9eb&amp;color=0,0,0&amp;vtp=1&amp;bbb=1"/>
              <p:cNvSpPr>
                <a:spLocks noRot="1" noChangeAspect="1" noMove="1" noResize="1" noEditPoints="1" noAdjustHandles="1" noChangeArrowheads="1" noChangeShapeType="1" noTextEdit="1"/>
              </p:cNvSpPr>
              <p:nvPr/>
            </p:nvSpPr>
            <p:spPr>
              <a:xfrm>
                <a:off x="722376" y="2795212"/>
                <a:ext cx="10753344" cy="405003"/>
              </a:xfrm>
              <a:prstGeom prst="rect">
                <a:avLst/>
              </a:prstGeom>
              <a:blipFill rotWithShape="1">
                <a:blip r:embed="rId2"/>
                <a:stretch>
                  <a:fillRect l="-4" t="-142" b="-1274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26_1#da9def1e1?vop=1&amp;vop=1&amp;pid=e1de8d9eb&amp;color=0,0,0&amp;vtp=1&amp;bbb=1"/>
              <p:cNvSpPr/>
              <p:nvPr/>
            </p:nvSpPr>
            <p:spPr>
              <a:xfrm>
                <a:off x="722376" y="3205803"/>
                <a:ext cx="10753344" cy="14531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𝑔𝑥</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e>
                    </m:d>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减小，所以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减小，即实际温度低于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26_1#da9def1e1?vop=1&amp;vop=1&amp;pid=e1de8d9eb&amp;color=0,0,0&amp;vtp=1&amp;bbb=1"/>
              <p:cNvSpPr>
                <a:spLocks noRot="1" noChangeAspect="1" noMove="1" noResize="1" noEditPoints="1" noAdjustHandles="1" noChangeArrowheads="1" noChangeShapeType="1" noTextEdit="1"/>
              </p:cNvSpPr>
              <p:nvPr/>
            </p:nvSpPr>
            <p:spPr>
              <a:xfrm>
                <a:off x="722376" y="3205803"/>
                <a:ext cx="10753344" cy="1453134"/>
              </a:xfrm>
              <a:prstGeom prst="rect">
                <a:avLst/>
              </a:prstGeom>
              <a:blipFill rotWithShape="1">
                <a:blip r:embed="rId3"/>
                <a:stretch>
                  <a:fillRect l="-4" t="-22" b="-31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EX.27_1#e1de8d9eb?vop=1&amp;vop=1&amp;pid=47da21d3e&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P43第1题演变而来.本题考查了新型测温装置，解题时需要明确测温的原理.</a:t>
            </a:r>
            <a:endParaRPr lang="en-US" altLang="zh-CN" sz="2000" dirty="0"/>
          </a:p>
        </p:txBody>
      </p:sp>
      <mc:AlternateContent xmlns:mc="http://schemas.openxmlformats.org/markup-compatibility/2006">
        <mc:Choice xmlns:a14="http://schemas.microsoft.com/office/drawing/2010/main" Requires="a14">
          <p:sp>
            <p:nvSpPr>
              <p:cNvPr id="3" name="QO_6_EX.28_1#e1de8d9eb?vop=1&amp;vop=1&amp;pid=47da21d3e&amp;color=0,0,0&amp;vtp=1&amp;bbb=1&amp;hb=1"/>
              <p:cNvSpPr/>
              <p:nvPr/>
            </p:nvSpPr>
            <p:spPr>
              <a:xfrm>
                <a:off x="722376" y="1880616"/>
                <a:ext cx="10753344" cy="2888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一题多解</a:t>
                </a:r>
                <a:endParaRPr lang="en-US" altLang="zh-CN" sz="20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气体做等容变化时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即相同的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对应相同的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，所以玻璃管上标定的刻度是均匀的.</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减小，所以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，即实际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温度低于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EX.28_1#e1de8d9eb?vop=1&amp;vop=1&amp;pid=47da21d3e&amp;color=0,0,0&amp;vtp=1&amp;bbb=1&amp;hb=1"/>
              <p:cNvSpPr>
                <a:spLocks noRot="1" noChangeAspect="1" noMove="1" noResize="1" noEditPoints="1" noAdjustHandles="1" noChangeArrowheads="1" noChangeShapeType="1" noTextEdit="1"/>
              </p:cNvSpPr>
              <p:nvPr/>
            </p:nvSpPr>
            <p:spPr>
              <a:xfrm>
                <a:off x="722376" y="1880616"/>
                <a:ext cx="10753344" cy="2888234"/>
              </a:xfrm>
              <a:prstGeom prst="rect">
                <a:avLst/>
              </a:prstGeom>
              <a:blipFill rotWithShape="1">
                <a:blip r:embed="rId1"/>
                <a:stretch>
                  <a:fillRect l="-4" t="-13" b="-15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fade">
                                      <p:cBhvr>
                                        <p:cTn id="18" dur="500"/>
                                        <p:tgtEl>
                                          <p:spTgt spid="3">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500"/>
                                        <p:tgtEl>
                                          <p:spTgt spid="3">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9_1#3f49b359f?vop=1&amp;pid=47da21d3e&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6.如图所示，</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形管左管横截面半径为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，右管横截面半径为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e>
                    </m:rad>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，设右管足够高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银在左管内封闭了一段长为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240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的空气柱（可视为理想气体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两管水银面高度差为</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Pa</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.现向右管缓慢补充水银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持左管内气体的温度不变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，直到左右两边水银面相平，求：</a:t>
                </a:r>
                <a:endParaRPr lang="en-US" altLang="zh-CN" sz="2000" dirty="0"/>
              </a:p>
            </p:txBody>
          </p:sp>
        </mc:Choice>
        <mc:Fallback>
          <p:sp>
            <p:nvSpPr>
              <p:cNvPr id="2" name="QO_6_BD.29_1#3f49b359f?vop=1&amp;pid=47da21d3e&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pic>
        <p:nvPicPr>
          <p:cNvPr id="3" name="QO_6_BD.29_2#3f49b359f?vop=1&amp;pid=47da21d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513832" y="2901955"/>
            <a:ext cx="1152144"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BD.30_1#4f592db71?vop=1&amp;pid=3f49b359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（1）此时空气柱的长度；</a:t>
            </a:r>
            <a:endParaRPr lang="en-US" altLang="zh-CN" sz="2000" dirty="0"/>
          </a:p>
        </p:txBody>
      </p:sp>
      <mc:AlternateContent xmlns:mc="http://schemas.openxmlformats.org/markup-compatibility/2006">
        <mc:Choice xmlns:a14="http://schemas.microsoft.com/office/drawing/2010/main" Requires="a14">
          <p:sp>
            <p:nvSpPr>
              <p:cNvPr id="3" name="QO_7_AN.31_1#4f592db71?vop=1&amp;vop=1&amp;pid=3f49b359f&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𝟏𝟓</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𝐜𝐦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31_1#4f592db71?vop=1&amp;vop=1&amp;pid=3f49b359f&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1"/>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32_1#4f592db71?vop=1&amp;vop=1&amp;pid=3f49b359f&amp;color=0,0,0&amp;vtp=1&amp;bbb=1&amp;hb=1"/>
              <p:cNvSpPr/>
              <p:nvPr/>
            </p:nvSpPr>
            <p:spPr>
              <a:xfrm>
                <a:off x="722376" y="1843728"/>
                <a:ext cx="10753344" cy="3675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设水银的密度为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形管左、右两管横截面积分别为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，封闭气体在初始状态下的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设两边液面相平时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，封闭气体长度为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该过程封闭气体发生等温变化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32_1#4f592db71?vop=1&amp;vop=1&amp;pid=3f49b359f&amp;color=0,0,0&amp;vtp=1&amp;bbb=1&amp;hb=1"/>
              <p:cNvSpPr>
                <a:spLocks noRot="1" noChangeAspect="1" noMove="1" noResize="1" noEditPoints="1" noAdjustHandles="1" noChangeArrowheads="1" noChangeShapeType="1" noTextEdit="1"/>
              </p:cNvSpPr>
              <p:nvPr/>
            </p:nvSpPr>
            <p:spPr>
              <a:xfrm>
                <a:off x="722376" y="1843728"/>
                <a:ext cx="10753344" cy="3675634"/>
              </a:xfrm>
              <a:prstGeom prst="rect">
                <a:avLst/>
              </a:prstGeom>
              <a:blipFill rotWithShape="1">
                <a:blip r:embed="rId2"/>
                <a:stretch>
                  <a:fillRect l="-4" t="-9" b="-12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fade">
                                      <p:cBhvr>
                                        <p:cTn id="39"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3_1#bf06edd2f?vop=1&amp;pid=3f49b359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（2）对封闭气体加热，则其重新回到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的长度时，封闭气体温度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33_1#bf06edd2f?vop=1&amp;pid=3f49b359f&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4_1#bf06edd2f?vop=1&amp;vop=1&amp;pid=3f49b359f&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𝟑𝟐𝟖</m:t>
                    </m:r>
                    <m:r>
                      <m:rPr>
                        <m:nor/>
                      </m:rP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𝐊</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34_1#bf06edd2f?vop=1&amp;vop=1&amp;pid=3f49b359f&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35_1#bf06edd2f?vop=1&amp;vop=1&amp;pid=3f49b359f&amp;color=0,0,0&amp;vtp=1&amp;bbb=1&amp;hb=1"/>
              <p:cNvSpPr/>
              <p:nvPr/>
            </p:nvSpPr>
            <p:spPr>
              <a:xfrm>
                <a:off x="722376" y="1843728"/>
                <a:ext cx="10753344" cy="3053334"/>
              </a:xfrm>
              <a:prstGeom prst="rect">
                <a:avLst/>
              </a:prstGeom>
              <a:noFill/>
            </p:spPr>
            <p:txBody>
              <a:bodyPr wrap="none" lIns="0" tIns="0" rIns="0" bIns="0" rtlCol="0" anchor="t"/>
              <a:lstStyle/>
              <a:p>
                <a:pPr algn="l" latinLnBrk="1">
                  <a:lnSpc>
                    <a:spcPts val="4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封闭气体回到原长度时，右管比左管液面高出</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bSup>
                          <m:sSubSupPr>
                            <m:ctrlPr>
                              <a:rPr lang="en-US" altLang="zh-CN" sz="2000" b="0" i="1">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bSup>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π</m:t>
                        </m:r>
                        <m:sSubSup>
                          <m:sSubSupPr>
                            <m:ctrlPr>
                              <a:rPr lang="en-US" altLang="zh-CN" sz="2000" b="0" i="1">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bSup>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设此时封闭气体压强为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与初态相比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，封闭气体发生等容变化，由查理定律得</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328</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35_1#bf06edd2f?vop=1&amp;vop=1&amp;pid=3f49b359f&amp;color=0,0,0&amp;vtp=1&amp;bbb=1&amp;hb=1"/>
              <p:cNvSpPr>
                <a:spLocks noRot="1" noChangeAspect="1" noMove="1" noResize="1" noEditPoints="1" noAdjustHandles="1" noChangeArrowheads="1" noChangeShapeType="1" noTextEdit="1"/>
              </p:cNvSpPr>
              <p:nvPr/>
            </p:nvSpPr>
            <p:spPr>
              <a:xfrm>
                <a:off x="722376" y="1843728"/>
                <a:ext cx="10753344" cy="3053334"/>
              </a:xfrm>
              <a:prstGeom prst="rect">
                <a:avLst/>
              </a:prstGeom>
              <a:blipFill rotWithShape="1">
                <a:blip r:embed="rId3"/>
                <a:stretch>
                  <a:fillRect l="-4" t="-11" b="-14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3e46b88a.fixed?pid=33e32749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13e46b88a.fixed?pid=33e32749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气体的等容变化</a:t>
            </a:r>
            <a:endParaRPr lang="en-US" altLang="zh-CN" sz="4400" dirty="0"/>
          </a:p>
        </p:txBody>
      </p:sp>
      <p:pic>
        <p:nvPicPr>
          <p:cNvPr id="4" name="C_4#13e46b88a.fixed?pid=33e32749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3e46b88a.fixed?pid=33e32749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EX.36_1#3f49b359f?vop=1&amp;vop=1&amp;pid=47da21d3e&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mc:AlternateContent xmlns:mc="http://schemas.openxmlformats.org/markup-compatibility/2006">
        <mc:Choice xmlns:a14="http://schemas.microsoft.com/office/drawing/2010/main" Requires="a14">
          <p:sp>
            <p:nvSpPr>
              <p:cNvPr id="3" name="QO_6_EX.36_2#3f49b359f?vop=1&amp;vop=1&amp;pid=47da21d3e&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封闭气体重新回到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19</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的长度时，右管比左管液面高出的高度的示意图如图所示.</a:t>
                </a:r>
                <a:endParaRPr lang="en-US" altLang="zh-CN" sz="2000" dirty="0"/>
              </a:p>
            </p:txBody>
          </p:sp>
        </mc:Choice>
        <mc:Fallback>
          <p:sp>
            <p:nvSpPr>
              <p:cNvPr id="3" name="QO_6_EX.36_2#3f49b359f?vop=1&amp;vop=1&amp;pid=47da21d3e&amp;color=0,0,0&amp;vtp=1&amp;bbb=1"/>
              <p:cNvSpPr>
                <a:spLocks noRot="1" noChangeAspect="1" noMove="1" noResize="1" noEditPoints="1" noAdjustHandles="1" noChangeArrowheads="1" noChangeShapeType="1" noTextEdit="1"/>
              </p:cNvSpPr>
              <p:nvPr/>
            </p:nvSpPr>
            <p:spPr>
              <a:xfrm>
                <a:off x="722376" y="1430909"/>
                <a:ext cx="10753344" cy="408559"/>
              </a:xfrm>
              <a:prstGeom prst="rect">
                <a:avLst/>
              </a:prstGeom>
              <a:blipFill rotWithShape="1">
                <a:blip r:embed="rId1"/>
                <a:stretch>
                  <a:fillRect l="-4" t="-62" b="-11843"/>
                </a:stretch>
              </a:blipFill>
            </p:spPr>
            <p:txBody>
              <a:bodyPr/>
              <a:lstStyle/>
              <a:p>
                <a:r>
                  <a:rPr lang="zh-CN" altLang="en-US">
                    <a:noFill/>
                  </a:rPr>
                  <a:t> </a:t>
                </a:r>
              </a:p>
            </p:txBody>
          </p:sp>
        </mc:Fallback>
      </mc:AlternateContent>
      <p:pic>
        <p:nvPicPr>
          <p:cNvPr id="4" name="QO_6_EX.36_3#3f49b359f?vop=1&amp;vop=1&amp;pid=47da21d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273552" y="1968500"/>
            <a:ext cx="5650992"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37_1#1c07cc0a2?htil=3&amp;vop=1&amp;pid=46da636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008982" y="1054295"/>
            <a:ext cx="14356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37_2#1c07cc0a2?htil=3&amp;vop=1&amp;pid=46da63685&amp;color=0,0,0&amp;vtp=1&amp;bt=1&amp;bbb=1&amp;hb=1"/>
              <p:cNvSpPr/>
              <p:nvPr/>
            </p:nvSpPr>
            <p:spPr>
              <a:xfrm>
                <a:off x="722376" y="972000"/>
                <a:ext cx="918972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如图所示为一定质量的理想气体状态变化时的</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的反向延长线过坐标原点，</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轴，由图像可知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，此气体的体积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37_2#1c07cc0a2?htil=3&amp;vop=1&amp;pid=46da63685&amp;color=0,0,0&amp;vtp=1&amp;bt=1&amp;bbb=1&amp;hb=1"/>
              <p:cNvSpPr>
                <a:spLocks noRot="1" noChangeAspect="1" noMove="1" noResize="1" noEditPoints="1" noAdjustHandles="1" noChangeArrowheads="1" noChangeShapeType="1" noTextEdit="1"/>
              </p:cNvSpPr>
              <p:nvPr/>
            </p:nvSpPr>
            <p:spPr>
              <a:xfrm>
                <a:off x="722376" y="972000"/>
                <a:ext cx="9189720" cy="1300353"/>
              </a:xfrm>
              <a:prstGeom prst="rect">
                <a:avLst/>
              </a:prstGeom>
              <a:blipFill rotWithShape="1">
                <a:blip r:embed="rId2"/>
                <a:stretch>
                  <a:fillRect l="-4" t="-35" r="-1184" b="-3491"/>
                </a:stretch>
              </a:blipFill>
            </p:spPr>
            <p:txBody>
              <a:bodyPr/>
              <a:lstStyle/>
              <a:p>
                <a:r>
                  <a:rPr lang="zh-CN" altLang="en-US">
                    <a:noFill/>
                  </a:rPr>
                  <a:t> </a:t>
                </a:r>
              </a:p>
            </p:txBody>
          </p:sp>
        </mc:Fallback>
      </mc:AlternateContent>
      <p:sp>
        <p:nvSpPr>
          <p:cNvPr id="4" name="QC_6_AN.38_1#1c07cc0a2.bracket?vop=1&amp;pid=46da63685&amp;color=0,0,0&amp;vpa=4&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37_3#1c07cc0a2.choices?htil=3&amp;vop=1&amp;pid=46da63685&amp;color=0,0,0&amp;vtp=1&amp;bbb=1"/>
          <p:cNvSpPr/>
          <p:nvPr/>
        </p:nvSpPr>
        <p:spPr>
          <a:xfrm>
            <a:off x="722376" y="2328486"/>
            <a:ext cx="9189720" cy="405003"/>
          </a:xfrm>
          <a:prstGeom prst="rect">
            <a:avLst/>
          </a:prstGeom>
          <a:noFill/>
        </p:spPr>
        <p:txBody>
          <a:bodyPr wrap="none" lIns="0" tIns="0" rIns="0" bIns="0" rtlCol="0" anchor="t"/>
          <a:lstStyle/>
          <a:p>
            <a:pPr latinLnBrk="1">
              <a:lnSpc>
                <a:spcPts val="3600"/>
              </a:lnSpc>
              <a:tabLst>
                <a:tab pos="2370455" algn="l"/>
                <a:tab pos="4702810" algn="l"/>
                <a:tab pos="70478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.先不变后变大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B.先不变后变小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C.先变大后不变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.先变小后不变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9_1#1c07cc0a2?vop=1&amp;vop=1&amp;pid=46da63685&amp;color=0,0,0&amp;vtp=1&amp;bt=1&amp;bbb=1&amp;hb=1"/>
              <p:cNvSpPr/>
              <p:nvPr/>
            </p:nvSpPr>
            <p:spPr>
              <a:xfrm>
                <a:off x="722376" y="972000"/>
                <a:ext cx="10753344" cy="18722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，结合题图可知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为等容变化，即体积不变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为等温变化，分别过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点作等容线，图线的斜率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与气体的体积有关，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体积越大，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斜率越小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𝐵</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压强增大，等容线斜率增大，可知体积变小，所以气体的体积先不变后变小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200" dirty="0"/>
              </a:p>
            </p:txBody>
          </p:sp>
        </mc:Choice>
        <mc:Fallback>
          <p:sp>
            <p:nvSpPr>
              <p:cNvPr id="2" name="QC_6_AS.39_1#1c07cc0a2?vop=1&amp;vop=1&amp;pid=46da63685&amp;color=0,0,0&amp;vtp=1&amp;bt=1&amp;bbb=1&amp;hb=1"/>
              <p:cNvSpPr>
                <a:spLocks noRot="1" noChangeAspect="1" noMove="1" noResize="1" noEditPoints="1" noAdjustHandles="1" noChangeArrowheads="1" noChangeShapeType="1" noTextEdit="1"/>
              </p:cNvSpPr>
              <p:nvPr/>
            </p:nvSpPr>
            <p:spPr>
              <a:xfrm>
                <a:off x="722376" y="972000"/>
                <a:ext cx="10753344" cy="1872234"/>
              </a:xfrm>
              <a:prstGeom prst="rect">
                <a:avLst/>
              </a:prstGeom>
              <a:blipFill rotWithShape="1">
                <a:blip r:embed="rId1"/>
                <a:stretch>
                  <a:fillRect l="-4" t="-24" r="-1157" b="-2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0_1#e368ce58d?htil=4&amp;vop=1&amp;pid=e619ff6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1878" y="1054295"/>
            <a:ext cx="1865376"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40_2#e368ce58d?htil=4&amp;vop=1&amp;pid=e619ff6f7&amp;color=0,0,0&amp;vtp=1&amp;bt=1&amp;bbb=1&amp;hb=1"/>
          <p:cNvSpPr/>
          <p:nvPr/>
        </p:nvSpPr>
        <p:spPr>
          <a:xfrm>
            <a:off x="722376" y="972000"/>
            <a:ext cx="875080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如图所示，固定在铁架台上的烧瓶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胶塞连接一根水平玻璃管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，向玻璃管中注入一段液柱.用手捂住烧瓶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，会观察到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液柱缓慢向外移动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此过程中瓶内气体(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41_1#e368ce58d.bracket?vop=1&amp;pid=e619ff6f7&amp;color=0,0,0&amp;vpa=5&amp;vtp=1"/>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40_3#e368ce58d.choices?htil=4&amp;vop=1&amp;pid=e619ff6f7&amp;color=0,0,0&amp;vtp=1&amp;bbb=1"/>
          <p:cNvSpPr/>
          <p:nvPr/>
        </p:nvSpPr>
        <p:spPr>
          <a:xfrm>
            <a:off x="722376" y="2334074"/>
            <a:ext cx="8750808" cy="843153"/>
          </a:xfrm>
          <a:prstGeom prst="rect">
            <a:avLst/>
          </a:prstGeom>
          <a:noFill/>
        </p:spPr>
        <p:txBody>
          <a:bodyPr wrap="none" lIns="0" tIns="0" rIns="0" bIns="0" rtlCol="0" anchor="t"/>
          <a:lstStyle/>
          <a:p>
            <a:pPr latinLnBrk="1">
              <a:lnSpc>
                <a:spcPts val="3600"/>
              </a:lnSpc>
              <a:tabLst>
                <a:tab pos="448310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.压强增大</a:t>
            </a:r>
            <a:endParaRPr lang="en-US" altLang="zh-CN" sz="2000" dirty="0"/>
          </a:p>
          <a:p>
            <a:pPr latinLnBrk="1">
              <a:lnSpc>
                <a:spcPts val="3400"/>
              </a:lnSpc>
              <a:tabLst>
                <a:tab pos="448310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C.分子平均动能减小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.分子对器壁单位面积的作用力不变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e368ce58d?vop=1&amp;vop=1&amp;pid=e619ff6f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用手捂住烧瓶，则烧瓶内气体温度升高，A错误；观察到液柱缓慢向外移动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，对液柱分析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，烧瓶内气体压强不变，B错误；烧瓶内气体温度升高，瓶内气体分子平均动能变大，C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因烧瓶内气体压强不变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，则分子对器壁单位面积的作用力不变，D正确.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43_1#cc2a8912e?vop=1&amp;pid=34a4f25bd&amp;color=0,0,0&amp;vtp=1&amp;bt=1&amp;bbb=1&amp;hb=1"/>
              <p:cNvSpPr/>
              <p:nvPr/>
            </p:nvSpPr>
            <p:spPr>
              <a:xfrm>
                <a:off x="722376" y="972000"/>
                <a:ext cx="10753344" cy="11991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[重庆南开中学2025高二下期中]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如图所示，一开口处带有卡口的绝热汽缸竖直放置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一绝热活塞封闭一定质量的理想气体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.初始时，气体的温度为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，体积占据汽缸容积的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四分之三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，不计活塞与汽缸壁的摩擦.现用电热丝对气体缓慢加热，求：</a:t>
                </a:r>
                <a:endParaRPr lang="en-US" altLang="zh-CN" sz="2000" dirty="0"/>
              </a:p>
            </p:txBody>
          </p:sp>
        </mc:Choice>
        <mc:Fallback>
          <p:sp>
            <p:nvSpPr>
              <p:cNvPr id="2" name="QO_7_BD.43_1#cc2a8912e?vop=1&amp;pid=34a4f25bd&amp;color=0,0,0&amp;vtp=1&amp;bt=1&amp;bbb=1&amp;hb=1"/>
              <p:cNvSpPr>
                <a:spLocks noRot="1" noChangeAspect="1" noMove="1" noResize="1" noEditPoints="1" noAdjustHandles="1" noChangeArrowheads="1" noChangeShapeType="1" noTextEdit="1"/>
              </p:cNvSpPr>
              <p:nvPr/>
            </p:nvSpPr>
            <p:spPr>
              <a:xfrm>
                <a:off x="722376" y="972000"/>
                <a:ext cx="10753344" cy="1199134"/>
              </a:xfrm>
              <a:prstGeom prst="rect">
                <a:avLst/>
              </a:prstGeom>
              <a:blipFill rotWithShape="1">
                <a:blip r:embed="rId1"/>
                <a:stretch>
                  <a:fillRect l="-4" t="-38" r="-1175" b="-2695"/>
                </a:stretch>
              </a:blipFill>
            </p:spPr>
            <p:txBody>
              <a:bodyPr/>
              <a:lstStyle/>
              <a:p>
                <a:r>
                  <a:rPr lang="zh-CN" altLang="en-US">
                    <a:noFill/>
                  </a:rPr>
                  <a:t> </a:t>
                </a:r>
              </a:p>
            </p:txBody>
          </p:sp>
        </mc:Fallback>
      </mc:AlternateContent>
      <p:pic>
        <p:nvPicPr>
          <p:cNvPr id="3" name="QO_7_BD.43_2#cc2a8912e?vop=1&amp;pid=34a4f25b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48072" y="2288228"/>
            <a:ext cx="1892808"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8_BD.44_1#973cf28c1?vop=1&amp;pid=cc2a8912e&amp;color=0,0,0&amp;vtp=1&amp;bbb=1"/>
          <p:cNvSpPr/>
          <p:nvPr/>
        </p:nvSpPr>
        <p:spPr>
          <a:xfrm>
            <a:off x="722376" y="3596328"/>
            <a:ext cx="10753344" cy="37045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（1）活塞恰好到达卡口处时的气体温度；</a:t>
            </a:r>
            <a:endParaRPr lang="en-US" altLang="zh-CN" sz="2000" dirty="0"/>
          </a:p>
        </p:txBody>
      </p:sp>
      <mc:AlternateContent xmlns:mc="http://schemas.openxmlformats.org/markup-compatibility/2006">
        <mc:Choice xmlns:a14="http://schemas.microsoft.com/office/drawing/2010/main" Requires="a14">
          <p:sp>
            <p:nvSpPr>
              <p:cNvPr id="5" name="QO_8_AN.45_1#973cf28c1?vop=1&amp;vop=1&amp;pid=cc2a8912e&amp;color=0,0,0&amp;vtp=1&amp;bbb=1"/>
              <p:cNvSpPr/>
              <p:nvPr/>
            </p:nvSpPr>
            <p:spPr>
              <a:xfrm>
                <a:off x="722376" y="3975804"/>
                <a:ext cx="10753344" cy="548069"/>
              </a:xfrm>
              <a:prstGeom prst="rect">
                <a:avLst/>
              </a:prstGeom>
              <a:noFill/>
            </p:spPr>
            <p:txBody>
              <a:bodyPr wrap="none" lIns="0" tIns="0" rIns="0" bIns="0" rtlCol="0" anchor="t"/>
              <a:lstStyle/>
              <a:p>
                <a:pPr algn="l" latinLnBrk="1">
                  <a:lnSpc>
                    <a:spcPts val="4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𝟒</m:t>
                        </m:r>
                      </m:num>
                      <m:den>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𝟑</m:t>
                        </m:r>
                      </m:den>
                    </m:f>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O_8_AN.45_1#973cf28c1?vop=1&amp;vop=1&amp;pid=cc2a8912e&amp;color=0,0,0&amp;vtp=1&amp;bbb=1"/>
              <p:cNvSpPr>
                <a:spLocks noRot="1" noChangeAspect="1" noMove="1" noResize="1" noEditPoints="1" noAdjustHandles="1" noChangeArrowheads="1" noChangeShapeType="1" noTextEdit="1"/>
              </p:cNvSpPr>
              <p:nvPr/>
            </p:nvSpPr>
            <p:spPr>
              <a:xfrm>
                <a:off x="722376" y="3975804"/>
                <a:ext cx="10753344" cy="548069"/>
              </a:xfrm>
              <a:prstGeom prst="rect">
                <a:avLst/>
              </a:prstGeom>
              <a:blipFill rotWithShape="1">
                <a:blip r:embed="rId3"/>
                <a:stretch>
                  <a:fillRect l="-4" t="-13" b="-65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8_AS.46_1#973cf28c1?vop=1&amp;vop=1&amp;pid=cc2a8912e&amp;color=0,0,0&amp;vtp=1&amp;bbb=1"/>
              <p:cNvSpPr/>
              <p:nvPr/>
            </p:nvSpPr>
            <p:spPr>
              <a:xfrm>
                <a:off x="722376" y="4531112"/>
                <a:ext cx="10753344" cy="1695387"/>
              </a:xfrm>
              <a:prstGeom prst="rect">
                <a:avLst/>
              </a:prstGeom>
              <a:noFill/>
            </p:spPr>
            <p:txBody>
              <a:bodyPr wrap="none" lIns="0" tIns="0" rIns="0" bIns="0" rtlCol="0" anchor="t"/>
              <a:lstStyle/>
              <a:p>
                <a:pPr algn="l" latinLnBrk="1">
                  <a:lnSpc>
                    <a:spcPts val="4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该过程为等压变化过程,根据盖-吕萨克定律有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O_8_AS.46_1#973cf28c1?vop=1&amp;vop=1&amp;pid=cc2a8912e&amp;color=0,0,0&amp;vtp=1&amp;bbb=1"/>
              <p:cNvSpPr>
                <a:spLocks noRot="1" noChangeAspect="1" noMove="1" noResize="1" noEditPoints="1" noAdjustHandles="1" noChangeArrowheads="1" noChangeShapeType="1" noTextEdit="1"/>
              </p:cNvSpPr>
              <p:nvPr/>
            </p:nvSpPr>
            <p:spPr>
              <a:xfrm>
                <a:off x="722376" y="4531112"/>
                <a:ext cx="10753344" cy="1695387"/>
              </a:xfrm>
              <a:prstGeom prst="rect">
                <a:avLst/>
              </a:prstGeom>
              <a:blipFill rotWithShape="1">
                <a:blip r:embed="rId4"/>
                <a:stretch>
                  <a:fillRect l="-4" t="-23" b="-18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47_1#fa310fdcc?vop=1&amp;pid=cc2a8912e&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（2）缸内气体压强为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时的气体温度.</a:t>
                </a:r>
                <a:endParaRPr lang="en-US" altLang="zh-CN" sz="2000" dirty="0"/>
              </a:p>
            </p:txBody>
          </p:sp>
        </mc:Choice>
        <mc:Fallback>
          <p:sp>
            <p:nvSpPr>
              <p:cNvPr id="2" name="QO_8_BD.47_1#fa310fdcc?vop=1&amp;pid=cc2a8912e&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48_1#fa310fdcc?vop=1&amp;vop=1&amp;pid=cc2a8912e&amp;color=0,0,0&amp;vtp=1&amp;bbb=1"/>
              <p:cNvSpPr/>
              <p:nvPr/>
            </p:nvSpPr>
            <p:spPr>
              <a:xfrm>
                <a:off x="722376" y="1386528"/>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𝟖</m:t>
                        </m:r>
                      </m:num>
                      <m:den>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𝟑</m:t>
                        </m:r>
                      </m:den>
                    </m:f>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18"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8_AN.48_1#fa310fdcc?vop=1&amp;vop=1&amp;pid=cc2a8912e&amp;color=0,0,0&amp;vtp=1&amp;bbb=1"/>
              <p:cNvSpPr>
                <a:spLocks noRot="1" noChangeAspect="1" noMove="1" noResize="1" noEditPoints="1" noAdjustHandles="1" noChangeArrowheads="1" noChangeShapeType="1" noTextEdit="1"/>
              </p:cNvSpPr>
              <p:nvPr/>
            </p:nvSpPr>
            <p:spPr>
              <a:xfrm>
                <a:off x="722376" y="1386528"/>
                <a:ext cx="10753344" cy="605409"/>
              </a:xfrm>
              <a:prstGeom prst="rect">
                <a:avLst/>
              </a:prstGeom>
              <a:blipFill rotWithShape="1">
                <a:blip r:embed="rId2"/>
                <a:stretch>
                  <a:fillRect l="-4" t="-53" b="-903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S.49_1#fa310fdcc?vop=1&amp;vop=1&amp;pid=cc2a8912e&amp;color=0,0,0&amp;vtp=1&amp;bbb=1&amp;hb=1"/>
              <p:cNvSpPr/>
              <p:nvPr/>
            </p:nvSpPr>
            <p:spPr>
              <a:xfrm>
                <a:off x="722376" y="1996064"/>
                <a:ext cx="10753344" cy="222592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活塞到达卡口处之后,继续加热至缸内气体压强为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的过程中,气体体积不变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,根据查理定律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8_AS.49_1#fa310fdcc?vop=1&amp;vop=1&amp;pid=cc2a8912e&amp;color=0,0,0&amp;vtp=1&amp;bbb=1&amp;hb=1"/>
              <p:cNvSpPr>
                <a:spLocks noRot="1" noChangeAspect="1" noMove="1" noResize="1" noEditPoints="1" noAdjustHandles="1" noChangeArrowheads="1" noChangeShapeType="1" noTextEdit="1"/>
              </p:cNvSpPr>
              <p:nvPr/>
            </p:nvSpPr>
            <p:spPr>
              <a:xfrm>
                <a:off x="722376" y="1996064"/>
                <a:ext cx="10753344" cy="2225929"/>
              </a:xfrm>
              <a:prstGeom prst="rect">
                <a:avLst/>
              </a:prstGeom>
              <a:blipFill rotWithShape="1">
                <a:blip r:embed="rId3"/>
                <a:stretch>
                  <a:fillRect l="-4" t="-12" b="-21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EX.50_1#cc2a8912e?vop=1&amp;vop=1&amp;pid=34a4f25bd&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mc:AlternateContent xmlns:mc="http://schemas.openxmlformats.org/markup-compatibility/2006">
        <mc:Choice xmlns:a14="http://schemas.microsoft.com/office/drawing/2010/main" Requires="a14">
          <p:sp>
            <p:nvSpPr>
              <p:cNvPr id="3" name="QO_7_EX.50_2#cc2a8912e?vop=1&amp;vop=1&amp;pid=34a4f25bd&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该封闭气体经历等压膨胀、等容升温两个过程，画出其</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图像，如图所示.</a:t>
                </a:r>
                <a:endParaRPr lang="en-US" altLang="zh-CN" sz="2000" dirty="0"/>
              </a:p>
            </p:txBody>
          </p:sp>
        </mc:Choice>
        <mc:Fallback>
          <p:sp>
            <p:nvSpPr>
              <p:cNvPr id="3" name="QO_7_EX.50_2#cc2a8912e?vop=1&amp;vop=1&amp;pid=34a4f25bd&amp;color=0,0,0&amp;vtp=1&amp;bbb=1"/>
              <p:cNvSpPr>
                <a:spLocks noRot="1" noChangeAspect="1" noMove="1" noResize="1" noEditPoints="1" noAdjustHandles="1" noChangeArrowheads="1" noChangeShapeType="1" noTextEdit="1"/>
              </p:cNvSpPr>
              <p:nvPr/>
            </p:nvSpPr>
            <p:spPr>
              <a:xfrm>
                <a:off x="722376" y="1433137"/>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p:pic>
        <p:nvPicPr>
          <p:cNvPr id="4" name="QO_7_EX.50_3#cc2a8912e?vop=1&amp;vop=1&amp;pid=34a4f25b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75504" y="1970728"/>
            <a:ext cx="1837944"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7_EX.51_1#cc2a8912e?vop=1&amp;vop=1&amp;pid=34a4f25bd&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没有意识到活塞到达汽缸卡口处后运动受到限制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,直接使用题目所给的数据信息,利用盖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-吕萨克定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律求解而导致错误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34c663481?vop=1&amp;pid=c6987a0c7&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1.如图所示，质量相等的同种理想气体甲和乙分别用绝热活塞封闭在两个绝热汽缸中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，两汽缸固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定在同一水平面上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，开口分别竖直向上和水平向右，活塞质量不能忽略且可沿汽缸无摩擦滑动.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乙两气体的体积相等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，它们的压强分别用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表示，温度分别用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.下列关系正确的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_1#34c663481?vop=1&amp;pid=c6987a0c7&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r="-3330" b="-2564"/>
                </a:stretch>
              </a:blipFill>
            </p:spPr>
            <p:txBody>
              <a:bodyPr/>
              <a:lstStyle/>
              <a:p>
                <a:r>
                  <a:rPr lang="zh-CN" altLang="en-US">
                    <a:noFill/>
                  </a:rPr>
                  <a:t> </a:t>
                </a:r>
              </a:p>
            </p:txBody>
          </p:sp>
        </mc:Fallback>
      </mc:AlternateContent>
      <p:sp>
        <p:nvSpPr>
          <p:cNvPr id="3" name="QC_6_AN.2_1#34c663481.bracket?vop=1&amp;pid=c6987a0c7&amp;color=0,0,0&amp;vpa=1&amp;vtp=1"/>
          <p:cNvSpPr/>
          <p:nvPr/>
        </p:nvSpPr>
        <p:spPr>
          <a:xfrm>
            <a:off x="1176401" y="23372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1_2#34c663481?htil=1&amp;vop=1&amp;pid=c6987a0c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91301" y="2878397"/>
            <a:ext cx="2679192"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1_3#34c663481.choices?htil=1&amp;vop=1&amp;pid=c6987a0c7&amp;color=0,0,0&amp;vtp=1&amp;bbb=1"/>
              <p:cNvSpPr/>
              <p:nvPr/>
            </p:nvSpPr>
            <p:spPr>
              <a:xfrm>
                <a:off x="722376" y="2751397"/>
                <a:ext cx="7936992" cy="893255"/>
              </a:xfrm>
              <a:prstGeom prst="rect">
                <a:avLst/>
              </a:prstGeom>
              <a:noFill/>
            </p:spPr>
            <p:txBody>
              <a:bodyPr wrap="none" lIns="0" tIns="0" rIns="0" bIns="0" rtlCol="0" anchor="t"/>
              <a:lstStyle/>
              <a:p>
                <a:pPr latinLnBrk="1">
                  <a:lnSpc>
                    <a:spcPts val="3800"/>
                  </a:lnSpc>
                  <a:tabLst>
                    <a:tab pos="4076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tabLst>
                    <a:tab pos="407606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1_3#34c663481.choices?htil=1&amp;vop=1&amp;pid=c6987a0c7&amp;color=0,0,0&amp;vtp=1&amp;bbb=1"/>
              <p:cNvSpPr>
                <a:spLocks noRot="1" noChangeAspect="1" noMove="1" noResize="1" noEditPoints="1" noAdjustHandles="1" noChangeArrowheads="1" noChangeShapeType="1" noTextEdit="1"/>
              </p:cNvSpPr>
              <p:nvPr/>
            </p:nvSpPr>
            <p:spPr>
              <a:xfrm>
                <a:off x="722376" y="2751397"/>
                <a:ext cx="7936992" cy="893255"/>
              </a:xfrm>
              <a:prstGeom prst="rect">
                <a:avLst/>
              </a:prstGeom>
              <a:blipFill rotWithShape="1">
                <a:blip r:embed="rId3"/>
                <a:stretch>
                  <a:fillRect l="-5" t="-65" r="6" b="-65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34c663481?vop=1&amp;vop=1&amp;pid=c6987a0c7&amp;color=0,0,0&amp;vtp=1&amp;bt=1&amp;bbb=1&amp;hb=1"/>
              <p:cNvSpPr/>
              <p:nvPr/>
            </p:nvSpPr>
            <p:spPr>
              <a:xfrm>
                <a:off x="722376" y="972000"/>
                <a:ext cx="10753344" cy="1193800"/>
              </a:xfrm>
              <a:prstGeom prst="rect">
                <a:avLst/>
              </a:prstGeom>
              <a:noFill/>
            </p:spPr>
            <p:txBody>
              <a:bodyPr wrap="none" lIns="0" tIns="0" rIns="0" bIns="0" rtlCol="0" anchor="t"/>
              <a:lstStyle/>
              <a:p>
                <a:pPr algn="l" latinLnBrk="1">
                  <a:lnSpc>
                    <a:spcPts val="4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设大气压强为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，对题图中活塞受力分析，有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𝑚𝑔</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意知质量相等的同种理想气体甲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、乙的体积相等，根据</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甲</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aseline="-10000">
                                <a:solidFill>
                                  <a:srgbClr val="000000"/>
                                </a:solidFill>
                                <a:latin typeface="Cambria Math" panose="02040503050406030204" pitchFamily="18" charset="0"/>
                              </a:rPr>
                              <m:t>乙</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甲</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p:txBody>
          </p:sp>
        </mc:Choice>
        <mc:Fallback>
          <p:sp>
            <p:nvSpPr>
              <p:cNvPr id="2" name="QC_6_AS.3_1#34c663481?vop=1&amp;vop=1&amp;pid=c6987a0c7&amp;color=0,0,0&amp;vtp=1&amp;bt=1&amp;bbb=1&amp;hb=1"/>
              <p:cNvSpPr>
                <a:spLocks noRot="1" noChangeAspect="1" noMove="1" noResize="1" noEditPoints="1" noAdjustHandles="1" noChangeArrowheads="1" noChangeShapeType="1" noTextEdit="1"/>
              </p:cNvSpPr>
              <p:nvPr/>
            </p:nvSpPr>
            <p:spPr>
              <a:xfrm>
                <a:off x="722376" y="972000"/>
                <a:ext cx="10753344" cy="1193800"/>
              </a:xfrm>
              <a:prstGeom prst="rect">
                <a:avLst/>
              </a:prstGeom>
              <a:blipFill rotWithShape="1">
                <a:blip r:embed="rId1"/>
                <a:stretch>
                  <a:fillRect l="-4" t="-38" b="-10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55cf28b6b?vop=1&amp;pid=47da21d3e&amp;color=0,0,0&amp;vtp=1&amp;bt=1&amp;bbb=1&amp;hb=1"/>
              <p:cNvSpPr/>
              <p:nvPr/>
            </p:nvSpPr>
            <p:spPr>
              <a:xfrm>
                <a:off x="722376" y="972000"/>
                <a:ext cx="10753344" cy="269176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[河北石家庄第二实验中学2025高二下月考]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圆柱形导热容器内充有一定质量的空气，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容器与水银压强计相连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，压强计左右两管下部由软胶管相连.如果容器处于环境温度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空气中时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，两管中水银面等高.现将此导热容器浸入摄氏温度为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的热水中，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左管中水银将下降；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然后缓慢地向上提右管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，使左管中水银面回到原来高度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，此时右管与左管中水银面的高度差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.已知水银的密度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，取重力加速度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该热水的温度约为(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_1#55cf28b6b?vop=1&amp;pid=47da21d3e&amp;color=0,0,0&amp;vtp=1&amp;bt=1&amp;bbb=1&amp;hb=1"/>
              <p:cNvSpPr>
                <a:spLocks noRot="1" noChangeAspect="1" noMove="1" noResize="1" noEditPoints="1" noAdjustHandles="1" noChangeArrowheads="1" noChangeShapeType="1" noTextEdit="1"/>
              </p:cNvSpPr>
              <p:nvPr/>
            </p:nvSpPr>
            <p:spPr>
              <a:xfrm>
                <a:off x="722376" y="972000"/>
                <a:ext cx="10753344" cy="2691765"/>
              </a:xfrm>
              <a:prstGeom prst="rect">
                <a:avLst/>
              </a:prstGeom>
              <a:blipFill rotWithShape="1">
                <a:blip r:embed="rId1"/>
                <a:stretch>
                  <a:fillRect l="-4" t="-17" r="-3537" b="-1894"/>
                </a:stretch>
              </a:blipFill>
            </p:spPr>
            <p:txBody>
              <a:bodyPr/>
              <a:lstStyle/>
              <a:p>
                <a:r>
                  <a:rPr lang="zh-CN" altLang="en-US">
                    <a:noFill/>
                  </a:rPr>
                  <a:t> </a:t>
                </a:r>
              </a:p>
            </p:txBody>
          </p:sp>
        </mc:Fallback>
      </mc:AlternateContent>
      <p:sp>
        <p:nvSpPr>
          <p:cNvPr id="3" name="QC_6_AN.5_1#55cf28b6b.bracket?vop=1&amp;pid=47da21d3e&amp;color=0,0,0&amp;vpa=2&amp;vtp=1"/>
          <p:cNvSpPr/>
          <p:nvPr/>
        </p:nvSpPr>
        <p:spPr>
          <a:xfrm>
            <a:off x="5907469" y="3253999"/>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4_2#55cf28b6b?vop=1&amp;pid=47da21d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3795527"/>
            <a:ext cx="1527048"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4_3#55cf28b6b.choices?vop=1&amp;pid=47da21d3e&amp;color=0,0,0&amp;vtp=1&amp;bbb=1"/>
              <p:cNvSpPr/>
              <p:nvPr/>
            </p:nvSpPr>
            <p:spPr>
              <a:xfrm>
                <a:off x="722376" y="5281427"/>
                <a:ext cx="10753344" cy="400050"/>
              </a:xfrm>
              <a:prstGeom prst="rect">
                <a:avLst/>
              </a:prstGeom>
              <a:noFill/>
            </p:spPr>
            <p:txBody>
              <a:bodyPr wrap="none" lIns="0" tIns="0" rIns="0" bIns="0" rtlCol="0" anchor="t"/>
              <a:lstStyle/>
              <a:p>
                <a:pPr latinLnBrk="1">
                  <a:lnSpc>
                    <a:spcPts val="3600"/>
                  </a:lnSpc>
                  <a:tabLst>
                    <a:tab pos="2821305" algn="l"/>
                    <a:tab pos="5617210" algn="l"/>
                    <a:tab pos="82861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360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4_3#55cf28b6b.choices?vop=1&amp;pid=47da21d3e&amp;color=0,0,0&amp;vtp=1&amp;bbb=1"/>
              <p:cNvSpPr>
                <a:spLocks noRot="1" noChangeAspect="1" noMove="1" noResize="1" noEditPoints="1" noAdjustHandles="1" noChangeArrowheads="1" noChangeShapeType="1" noTextEdit="1"/>
              </p:cNvSpPr>
              <p:nvPr/>
            </p:nvSpPr>
            <p:spPr>
              <a:xfrm>
                <a:off x="722376" y="5281427"/>
                <a:ext cx="10753344" cy="400050"/>
              </a:xfrm>
              <a:prstGeom prst="rect">
                <a:avLst/>
              </a:prstGeom>
              <a:blipFill rotWithShape="1">
                <a:blip r:embed="rId3"/>
                <a:stretch>
                  <a:fillRect l="-4" t="-33" b="-142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55cf28b6b?vop=1&amp;vop=1&amp;pid=47da21d3e&amp;color=0,0,0&amp;vtp=1&amp;bt=1&amp;bbb=1&amp;hb=1"/>
              <p:cNvSpPr/>
              <p:nvPr/>
            </p:nvSpPr>
            <p:spPr>
              <a:xfrm>
                <a:off x="722376" y="972000"/>
                <a:ext cx="10753344" cy="1846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初始时，空气温度为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273</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，容器内气体压强为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容器浸入温度为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的热水中并最终恢复左管中水银面至原高度时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，容器内气体压强比大气压强高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，气体做等容变化，根据查理定律得</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，代入数据解得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360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6_1#55cf28b6b?vop=1&amp;vop=1&amp;pid=47da21d3e&amp;color=0,0,0&amp;vtp=1&amp;bt=1&amp;bbb=1&amp;hb=1"/>
              <p:cNvSpPr>
                <a:spLocks noRot="1" noChangeAspect="1" noMove="1" noResize="1" noEditPoints="1" noAdjustHandles="1" noChangeArrowheads="1" noChangeShapeType="1" noTextEdit="1"/>
              </p:cNvSpPr>
              <p:nvPr/>
            </p:nvSpPr>
            <p:spPr>
              <a:xfrm>
                <a:off x="722376" y="972000"/>
                <a:ext cx="10753344" cy="1846834"/>
              </a:xfrm>
              <a:prstGeom prst="rect">
                <a:avLst/>
              </a:prstGeom>
              <a:blipFill rotWithShape="1">
                <a:blip r:embed="rId1"/>
                <a:stretch>
                  <a:fillRect l="-4" t="-24" r="-53" b="-24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88dcadf33?vop=1&amp;pid=47da21d3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如图所示，四个两端封闭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、粗细均匀的玻璃管内的空气被一段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水银柱隔开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，按图中标明的条件，水银柱处于静止状态.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如果管内两端的空气都升高相同的温度，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则水银柱一定向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侧移动的是(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_1#88dcadf33?vop=1&amp;pid=47da21d3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6_AN.8_1#88dcadf33.bracket?vop=1&amp;pid=47da21d3e&amp;color=0,0,0&amp;vpa=3&amp;vtp=1"/>
          <p:cNvSpPr/>
          <p:nvPr/>
        </p:nvSpPr>
        <p:spPr>
          <a:xfrm>
            <a:off x="4117912"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7_2#88dcadf33.choice_image?htil=1&amp;vop=1&amp;pid=47da21d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2376" y="2418021"/>
            <a:ext cx="411480"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_3#88dcadf33?htil=1&amp;vop=1&amp;pid=47da21d3e&amp;color=0,0,0&amp;vtp=1&amp;bbb=1"/>
              <p:cNvSpPr/>
              <p:nvPr/>
            </p:nvSpPr>
            <p:spPr>
              <a:xfrm>
                <a:off x="722376" y="3807909"/>
                <a:ext cx="2688336" cy="40005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7_3#88dcadf33?htil=1&amp;vop=1&amp;pid=47da21d3e&amp;color=0,0,0&amp;vtp=1&amp;bbb=1"/>
              <p:cNvSpPr>
                <a:spLocks noRot="1" noChangeAspect="1" noMove="1" noResize="1" noEditPoints="1" noAdjustHandles="1" noChangeArrowheads="1" noChangeShapeType="1" noTextEdit="1"/>
              </p:cNvSpPr>
              <p:nvPr/>
            </p:nvSpPr>
            <p:spPr>
              <a:xfrm>
                <a:off x="722376" y="3807909"/>
                <a:ext cx="2688336" cy="400050"/>
              </a:xfrm>
              <a:prstGeom prst="rect">
                <a:avLst/>
              </a:prstGeom>
              <a:blipFill rotWithShape="1">
                <a:blip r:embed="rId3"/>
                <a:stretch>
                  <a:fillRect l="-14" t="-112" r="5" b="-14173"/>
                </a:stretch>
              </a:blipFill>
            </p:spPr>
            <p:txBody>
              <a:bodyPr/>
              <a:lstStyle/>
              <a:p>
                <a:r>
                  <a:rPr lang="zh-CN" altLang="en-US">
                    <a:noFill/>
                  </a:rPr>
                  <a:t> </a:t>
                </a:r>
              </a:p>
            </p:txBody>
          </p:sp>
        </mc:Fallback>
      </mc:AlternateContent>
      <p:pic>
        <p:nvPicPr>
          <p:cNvPr id="6" name="QC_6_BD.7_4#88dcadf33.choice_image?htil=1&amp;vop=1&amp;pid=47da21d3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410712" y="2408877"/>
            <a:ext cx="411480"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6_BD.7_5#88dcadf33?htil=1&amp;vop=1&amp;pid=47da21d3e&amp;color=0,0,0&amp;vtp=1&amp;bbb=1"/>
              <p:cNvSpPr/>
              <p:nvPr/>
            </p:nvSpPr>
            <p:spPr>
              <a:xfrm>
                <a:off x="3410712" y="3807909"/>
                <a:ext cx="268833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mc:Choice>
        <mc:Fallback>
          <p:sp>
            <p:nvSpPr>
              <p:cNvPr id="7" name="QC_6_BD.7_5#88dcadf33?htil=1&amp;vop=1&amp;pid=47da21d3e&amp;color=0,0,0&amp;vtp=1&amp;bbb=1"/>
              <p:cNvSpPr>
                <a:spLocks noRot="1" noChangeAspect="1" noMove="1" noResize="1" noEditPoints="1" noAdjustHandles="1" noChangeArrowheads="1" noChangeShapeType="1" noTextEdit="1"/>
              </p:cNvSpPr>
              <p:nvPr/>
            </p:nvSpPr>
            <p:spPr>
              <a:xfrm>
                <a:off x="3410712" y="3807909"/>
                <a:ext cx="2688336" cy="405003"/>
              </a:xfrm>
              <a:prstGeom prst="rect">
                <a:avLst/>
              </a:prstGeom>
              <a:blipFill rotWithShape="1">
                <a:blip r:embed="rId5"/>
                <a:stretch>
                  <a:fillRect l="-5" t="-111" r="19" b="-12777"/>
                </a:stretch>
              </a:blipFill>
            </p:spPr>
            <p:txBody>
              <a:bodyPr/>
              <a:lstStyle/>
              <a:p>
                <a:r>
                  <a:rPr lang="zh-CN" altLang="en-US">
                    <a:noFill/>
                  </a:rPr>
                  <a:t> </a:t>
                </a:r>
              </a:p>
            </p:txBody>
          </p:sp>
        </mc:Fallback>
      </mc:AlternateContent>
      <p:pic>
        <p:nvPicPr>
          <p:cNvPr id="8" name="QC_6_BD.7_6#88dcadf33.choice_image?htil=1&amp;vop=1&amp;pid=47da21d3e&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099048" y="3350709"/>
            <a:ext cx="1261872" cy="4023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9" name="QC_6_BD.7_7#88dcadf33?htil=1&amp;vop=1&amp;pid=47da21d3e&amp;color=0,0,0&amp;vtp=1&amp;bbb=1"/>
              <p:cNvSpPr/>
              <p:nvPr/>
            </p:nvSpPr>
            <p:spPr>
              <a:xfrm>
                <a:off x="6099048" y="3807909"/>
                <a:ext cx="2688336" cy="40005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9" name="QC_6_BD.7_7#88dcadf33?htil=1&amp;vop=1&amp;pid=47da21d3e&amp;color=0,0,0&amp;vtp=1&amp;bbb=1"/>
              <p:cNvSpPr>
                <a:spLocks noRot="1" noChangeAspect="1" noMove="1" noResize="1" noEditPoints="1" noAdjustHandles="1" noChangeArrowheads="1" noChangeShapeType="1" noTextEdit="1"/>
              </p:cNvSpPr>
              <p:nvPr/>
            </p:nvSpPr>
            <p:spPr>
              <a:xfrm>
                <a:off x="6099048" y="3807909"/>
                <a:ext cx="2688336" cy="400050"/>
              </a:xfrm>
              <a:prstGeom prst="rect">
                <a:avLst/>
              </a:prstGeom>
              <a:blipFill rotWithShape="1">
                <a:blip r:embed="rId7"/>
                <a:stretch>
                  <a:fillRect l="-19" t="-112" r="9" b="-14173"/>
                </a:stretch>
              </a:blipFill>
            </p:spPr>
            <p:txBody>
              <a:bodyPr/>
              <a:lstStyle/>
              <a:p>
                <a:r>
                  <a:rPr lang="zh-CN" altLang="en-US">
                    <a:noFill/>
                  </a:rPr>
                  <a:t> </a:t>
                </a:r>
              </a:p>
            </p:txBody>
          </p:sp>
        </mc:Fallback>
      </mc:AlternateContent>
      <p:pic>
        <p:nvPicPr>
          <p:cNvPr id="10" name="QC_6_BD.7_8#88dcadf33.choice_image?htil=1&amp;vop=1&amp;pid=47da21d3e&amp;color=0,0,0&amp;tib=255,255,255&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8787384" y="3341565"/>
            <a:ext cx="1261872" cy="411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11" name="QC_6_BD.7_9#88dcadf33?htil=1&amp;vop=1&amp;pid=47da21d3e&amp;color=0,0,0&amp;vtp=1&amp;bbb=1"/>
              <p:cNvSpPr/>
              <p:nvPr/>
            </p:nvSpPr>
            <p:spPr>
              <a:xfrm>
                <a:off x="8787384" y="3807909"/>
                <a:ext cx="268833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mc:Choice>
        <mc:Fallback>
          <p:sp>
            <p:nvSpPr>
              <p:cNvPr id="11" name="QC_6_BD.7_9#88dcadf33?htil=1&amp;vop=1&amp;pid=47da21d3e&amp;color=0,0,0&amp;vtp=1&amp;bbb=1"/>
              <p:cNvSpPr>
                <a:spLocks noRot="1" noChangeAspect="1" noMove="1" noResize="1" noEditPoints="1" noAdjustHandles="1" noChangeArrowheads="1" noChangeShapeType="1" noTextEdit="1"/>
              </p:cNvSpPr>
              <p:nvPr/>
            </p:nvSpPr>
            <p:spPr>
              <a:xfrm>
                <a:off x="8787384" y="3807909"/>
                <a:ext cx="2688336" cy="405003"/>
              </a:xfrm>
              <a:prstGeom prst="rect">
                <a:avLst/>
              </a:prstGeom>
              <a:blipFill rotWithShape="1">
                <a:blip r:embed="rId9"/>
                <a:stretch>
                  <a:fillRect l="-9" t="-111" r="-567" b="-127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88dcadf33?vop=1&amp;vop=1&amp;pid=47da21d3e&amp;color=0,0,0&amp;vtp=1&amp;bt=1&amp;bbb=1&amp;hb=1"/>
              <p:cNvSpPr/>
              <p:nvPr/>
            </p:nvSpPr>
            <p:spPr>
              <a:xfrm>
                <a:off x="722376" y="972000"/>
                <a:ext cx="10753344" cy="37645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A项：假设升温后水银柱不动，由查理定律得</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，由于两侧气体初态温度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，故初态压强大的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大，即水银柱向着初态压强小的方向移动，由题图可知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侧气体压强小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侧气体压强，故水银柱一定向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侧移动，故A正确；B项：假设升温后水银柱不动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，由查理定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律得</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相同，由于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侧气体初态温度低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侧气体压强小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，故无法判断升高相同温度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两侧气体的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大小，故无法判断水银柱移动方向，故B错误；C、D项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：假设升温后水银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柱不动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，由查理定律得</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，而C、D中两玻璃管</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两侧的初始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均相同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初态温度高的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小，故水银柱向着初态温度高的方向移动，即C中水银柱一定向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D中水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银柱不移动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，故C、D错误.</a:t>
                </a:r>
                <a:endParaRPr lang="en-US" altLang="zh-CN" sz="2200" dirty="0"/>
              </a:p>
            </p:txBody>
          </p:sp>
        </mc:Choice>
        <mc:Fallback>
          <p:sp>
            <p:nvSpPr>
              <p:cNvPr id="2" name="QC_6_AS.9_1#88dcadf33?vop=1&amp;vop=1&amp;pid=47da21d3e&amp;color=0,0,0&amp;vtp=1&amp;bt=1&amp;bbb=1&amp;hb=1"/>
              <p:cNvSpPr>
                <a:spLocks noRot="1" noChangeAspect="1" noMove="1" noResize="1" noEditPoints="1" noAdjustHandles="1" noChangeArrowheads="1" noChangeShapeType="1" noTextEdit="1"/>
              </p:cNvSpPr>
              <p:nvPr/>
            </p:nvSpPr>
            <p:spPr>
              <a:xfrm>
                <a:off x="722376" y="972000"/>
                <a:ext cx="10753344" cy="3764534"/>
              </a:xfrm>
              <a:prstGeom prst="rect">
                <a:avLst/>
              </a:prstGeom>
              <a:blipFill rotWithShape="1">
                <a:blip r:embed="rId1"/>
                <a:stretch>
                  <a:fillRect l="-4" t="-12" r="-697" b="-11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BD.10_1#f0f471cf4?htil=2&amp;vop=1&amp;pid=47da21d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899919" y="1054296"/>
            <a:ext cx="521208"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BD.10_2#f0f471cf4?htil=2&amp;vop=1&amp;pid=47da21d3e&amp;color=0,0,0&amp;vtp=1&amp;bt=1&amp;bbb=1&amp;hb=1"/>
              <p:cNvSpPr/>
              <p:nvPr/>
            </p:nvSpPr>
            <p:spPr>
              <a:xfrm>
                <a:off x="722376" y="972000"/>
                <a:ext cx="10094976"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香槟是一种含有气泡的特殊葡萄酒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.如图所示是一瓶总量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750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的香槟，因未饮用完仍有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剩余，用瓶塞将其密封保存于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，香槟中的气泡缓慢逸出，香槟的总量减少</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，释放出的气体总量相当于一个大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气压条件下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的气体.已知大气压强为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，若瓶塞内外压强差超过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时，瓶塞会被冲开.</a:t>
                </a:r>
                <a:endParaRPr lang="en-US" altLang="zh-CN" sz="2000" dirty="0"/>
              </a:p>
            </p:txBody>
          </p:sp>
        </mc:Choice>
        <mc:Fallback>
          <p:sp>
            <p:nvSpPr>
              <p:cNvPr id="3" name="QO_6_BD.10_2#f0f471cf4?htil=2&amp;vop=1&amp;pid=47da21d3e&amp;color=0,0,0&amp;vtp=1&amp;bt=1&amp;bbb=1&amp;hb=1"/>
              <p:cNvSpPr>
                <a:spLocks noRot="1" noChangeAspect="1" noMove="1" noResize="1" noEditPoints="1" noAdjustHandles="1" noChangeArrowheads="1" noChangeShapeType="1" noTextEdit="1"/>
              </p:cNvSpPr>
              <p:nvPr/>
            </p:nvSpPr>
            <p:spPr>
              <a:xfrm>
                <a:off x="722376" y="972000"/>
                <a:ext cx="10094976" cy="1770634"/>
              </a:xfrm>
              <a:prstGeom prst="rect">
                <a:avLst/>
              </a:prstGeom>
              <a:blipFill rotWithShape="1">
                <a:blip r:embed="rId2"/>
                <a:stretch>
                  <a:fillRect l="-4" t="-25" r="-829" b="-2542"/>
                </a:stretch>
              </a:blipFill>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5481</Words>
  <Application>WPS 演示</Application>
  <PresentationFormat>宽屏</PresentationFormat>
  <Paragraphs>213</Paragraphs>
  <Slides>29</Slides>
  <Notes>29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29</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Cambria Math</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2025-10-21T09:53:31Z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BCCFD50AB88640EEB38A9608C6DD0C44_12</vt:lpwstr>
  </property>
  <property fmtid="{D5CDD505-2E9C-101B-9397-08002B2CF9AE}" pid="3" name="KSOProductBuildVer">
    <vt:lpwstr>2052-12.1.0.23125</vt:lpwstr>
  </property>
</Properties>
</file>